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97" r:id="rId1"/>
  </p:sldMasterIdLst>
  <p:notesMasterIdLst>
    <p:notesMasterId r:id="rId23"/>
  </p:notesMasterIdLst>
  <p:handoutMasterIdLst>
    <p:handoutMasterId r:id="rId24"/>
  </p:handoutMasterIdLst>
  <p:sldIdLst>
    <p:sldId id="317" r:id="rId2"/>
    <p:sldId id="335" r:id="rId3"/>
    <p:sldId id="275" r:id="rId4"/>
    <p:sldId id="301" r:id="rId5"/>
    <p:sldId id="302" r:id="rId6"/>
    <p:sldId id="312" r:id="rId7"/>
    <p:sldId id="308" r:id="rId8"/>
    <p:sldId id="307" r:id="rId9"/>
    <p:sldId id="314" r:id="rId10"/>
    <p:sldId id="303" r:id="rId11"/>
    <p:sldId id="313" r:id="rId12"/>
    <p:sldId id="304" r:id="rId13"/>
    <p:sldId id="305" r:id="rId14"/>
    <p:sldId id="306" r:id="rId15"/>
    <p:sldId id="309" r:id="rId16"/>
    <p:sldId id="315" r:id="rId17"/>
    <p:sldId id="321" r:id="rId18"/>
    <p:sldId id="322" r:id="rId19"/>
    <p:sldId id="323" r:id="rId20"/>
    <p:sldId id="324" r:id="rId21"/>
    <p:sldId id="334" r:id="rId22"/>
  </p:sldIdLst>
  <p:sldSz cx="13004800" cy="9753600"/>
  <p:notesSz cx="7023100" cy="9309100"/>
  <p:defaultTextStyle>
    <a:defPPr>
      <a:defRPr lang="en-US"/>
    </a:defPPr>
    <a:lvl1pPr algn="ctr" defTabSz="457200" rtl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duster" charset="0"/>
        <a:ea typeface="Chalkduster" charset="0"/>
        <a:cs typeface="Chalkduster" charset="0"/>
        <a:sym typeface="Chalkduster" charset="0"/>
      </a:defRPr>
    </a:lvl1pPr>
    <a:lvl2pPr marL="342900" indent="114300" algn="ctr" defTabSz="457200" rtl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duster" charset="0"/>
        <a:ea typeface="Chalkduster" charset="0"/>
        <a:cs typeface="Chalkduster" charset="0"/>
        <a:sym typeface="Chalkduster" charset="0"/>
      </a:defRPr>
    </a:lvl2pPr>
    <a:lvl3pPr marL="685800" indent="228600" algn="ctr" defTabSz="457200" rtl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duster" charset="0"/>
        <a:ea typeface="Chalkduster" charset="0"/>
        <a:cs typeface="Chalkduster" charset="0"/>
        <a:sym typeface="Chalkduster" charset="0"/>
      </a:defRPr>
    </a:lvl3pPr>
    <a:lvl4pPr marL="1028700" indent="342900" algn="ctr" defTabSz="457200" rtl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duster" charset="0"/>
        <a:ea typeface="Chalkduster" charset="0"/>
        <a:cs typeface="Chalkduster" charset="0"/>
        <a:sym typeface="Chalkduster" charset="0"/>
      </a:defRPr>
    </a:lvl4pPr>
    <a:lvl5pPr marL="1371600" indent="457200" algn="ctr" defTabSz="457200" rtl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duster" charset="0"/>
        <a:ea typeface="Chalkduster" charset="0"/>
        <a:cs typeface="Chalkduster" charset="0"/>
        <a:sym typeface="Chalkduster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Chalkduster" charset="0"/>
        <a:ea typeface="Chalkduster" charset="0"/>
        <a:cs typeface="Chalkduster" charset="0"/>
        <a:sym typeface="Chalkduster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Chalkduster" charset="0"/>
        <a:ea typeface="Chalkduster" charset="0"/>
        <a:cs typeface="Chalkduster" charset="0"/>
        <a:sym typeface="Chalkduster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Chalkduster" charset="0"/>
        <a:ea typeface="Chalkduster" charset="0"/>
        <a:cs typeface="Chalkduster" charset="0"/>
        <a:sym typeface="Chalkduster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Chalkduster" charset="0"/>
        <a:ea typeface="Chalkduster" charset="0"/>
        <a:cs typeface="Chalkduster" charset="0"/>
        <a:sym typeface="Chalkduster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80935" autoAdjust="0"/>
  </p:normalViewPr>
  <p:slideViewPr>
    <p:cSldViewPr>
      <p:cViewPr varScale="1">
        <p:scale>
          <a:sx n="42" d="100"/>
          <a:sy n="42" d="100"/>
        </p:scale>
        <p:origin x="1650" y="5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-811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199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3979" cy="465773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2" y="0"/>
            <a:ext cx="3043979" cy="465773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10D4F18C-89B1-4414-9570-99EECCD116C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1738"/>
            <a:ext cx="3043979" cy="46577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2" y="8841738"/>
            <a:ext cx="3043979" cy="46577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556C46C-3D68-43C5-B6B7-0845F3A5F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31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36414" y="4421823"/>
            <a:ext cx="5150273" cy="418909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4202" tIns="47101" rIns="94202" bIns="47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Noteworthy Bold" charset="0"/>
              </a:rPr>
              <a:t>Click to edit Master text styles</a:t>
            </a:r>
          </a:p>
          <a:p>
            <a:pPr lvl="1"/>
            <a:r>
              <a:rPr lang="en-US" noProof="0">
                <a:sym typeface="Noteworthy Bold" charset="0"/>
              </a:rPr>
              <a:t>Second level</a:t>
            </a:r>
          </a:p>
          <a:p>
            <a:pPr lvl="2"/>
            <a:r>
              <a:rPr lang="en-US" noProof="0">
                <a:sym typeface="Noteworthy Bold" charset="0"/>
              </a:rPr>
              <a:t>Third level</a:t>
            </a:r>
          </a:p>
          <a:p>
            <a:pPr lvl="3"/>
            <a:r>
              <a:rPr lang="en-US" noProof="0">
                <a:sym typeface="Noteworthy Bold" charset="0"/>
              </a:rPr>
              <a:t>Fourth level</a:t>
            </a:r>
          </a:p>
          <a:p>
            <a:pPr lvl="4"/>
            <a:r>
              <a:rPr lang="en-US" noProof="0">
                <a:sym typeface="Noteworthy Bol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966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1pPr>
    <a:lvl2pPr marL="3429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2pPr>
    <a:lvl3pPr marL="6858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3pPr>
    <a:lvl4pPr marL="10287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4pPr>
    <a:lvl5pPr marL="13716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Either way they both</a:t>
            </a:r>
            <a:r>
              <a:rPr lang="en-US" baseline="0" dirty="0"/>
              <a:t> involve sudden changes in momentum, where the brain smashes against the inside of the skull. This can take any amount of force.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2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“I</a:t>
            </a:r>
            <a:r>
              <a:rPr lang="en-US" baseline="0" dirty="0"/>
              <a:t> Feel” statements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32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Things you can see</a:t>
            </a:r>
          </a:p>
        </p:txBody>
      </p:sp>
    </p:spTree>
    <p:extLst>
      <p:ext uri="{BB962C8B-B14F-4D97-AF65-F5344CB8AC3E}">
        <p14:creationId xmlns:p14="http://schemas.microsoft.com/office/powerpoint/2010/main" val="2257188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45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Sports, PE, going to the gym, running on their own, mowing the lawn, etc.</a:t>
            </a:r>
          </a:p>
          <a:p>
            <a:endParaRPr lang="en-US" dirty="0"/>
          </a:p>
          <a:p>
            <a:r>
              <a:rPr lang="en-US" dirty="0"/>
              <a:t>Cell phones, TV, computers, or video games</a:t>
            </a:r>
          </a:p>
          <a:p>
            <a:endParaRPr lang="en-US" dirty="0"/>
          </a:p>
          <a:p>
            <a:r>
              <a:rPr lang="en-US" dirty="0"/>
              <a:t>Can prolong the recovery process.</a:t>
            </a:r>
          </a:p>
          <a:p>
            <a:r>
              <a:rPr lang="en-US" dirty="0"/>
              <a:t>Try to get through a normal routine.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Academic restrictions may mean:</a:t>
            </a:r>
          </a:p>
          <a:p>
            <a:r>
              <a:rPr lang="en-US" dirty="0"/>
              <a:t>No computer work</a:t>
            </a:r>
          </a:p>
          <a:p>
            <a:r>
              <a:rPr lang="en-US" dirty="0"/>
              <a:t>Limited reading</a:t>
            </a:r>
          </a:p>
          <a:p>
            <a:r>
              <a:rPr lang="en-US" dirty="0"/>
              <a:t>Quiet breaks as needed</a:t>
            </a:r>
          </a:p>
          <a:p>
            <a:r>
              <a:rPr lang="en-US" dirty="0"/>
              <a:t>No</a:t>
            </a:r>
            <a:r>
              <a:rPr lang="en-US" baseline="0" dirty="0"/>
              <a:t> quiz or testing</a:t>
            </a:r>
          </a:p>
          <a:p>
            <a:r>
              <a:rPr lang="en-US" baseline="0" dirty="0"/>
              <a:t>Extra time on assignments</a:t>
            </a:r>
          </a:p>
          <a:p>
            <a:r>
              <a:rPr lang="en-US" baseline="0" dirty="0"/>
              <a:t>Removal from loud or busy environments (band, crowded hallways)</a:t>
            </a:r>
          </a:p>
          <a:p>
            <a:r>
              <a:rPr lang="en-US" baseline="0" dirty="0"/>
              <a:t>Half days or no school.</a:t>
            </a:r>
          </a:p>
          <a:p>
            <a:endParaRPr lang="en-US" baseline="0" dirty="0"/>
          </a:p>
          <a:p>
            <a:r>
              <a:rPr lang="en-US" baseline="0" dirty="0"/>
              <a:t>Restrictions may be lessened at the counselor’s discretion.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41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0220" y="1950720"/>
            <a:ext cx="11704320" cy="2600960"/>
          </a:xfrm>
        </p:spPr>
        <p:txBody>
          <a:bodyPr vert="horz" lIns="65023" tIns="0" rIns="65023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6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0720" y="4738415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</a:lvl2pPr>
            <a:lvl3pPr marL="1300460" indent="0" algn="ctr">
              <a:buNone/>
            </a:lvl3pPr>
            <a:lvl4pPr marL="1950690" indent="0" algn="ctr">
              <a:buNone/>
            </a:lvl4pPr>
            <a:lvl5pPr marL="2600919" indent="0" algn="ctr">
              <a:buNone/>
            </a:lvl5pPr>
            <a:lvl6pPr marL="3251149" indent="0" algn="ctr">
              <a:buNone/>
            </a:lvl6pPr>
            <a:lvl7pPr marL="3901379" indent="0" algn="ctr">
              <a:buNone/>
            </a:lvl7pPr>
            <a:lvl8pPr marL="4551609" indent="0" algn="ctr">
              <a:buNone/>
            </a:lvl8pPr>
            <a:lvl9pPr marL="5201839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840" y="866987"/>
            <a:ext cx="10078720" cy="260096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840" y="3566629"/>
            <a:ext cx="10078720" cy="2147146"/>
          </a:xfrm>
        </p:spPr>
        <p:txBody>
          <a:bodyPr anchor="t"/>
          <a:lstStyle>
            <a:lvl1pPr marL="104037" indent="0" algn="l">
              <a:buNone/>
              <a:defRPr sz="28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0827" y="9125938"/>
            <a:ext cx="1083733" cy="519289"/>
          </a:xfrm>
        </p:spPr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88338"/>
            <a:ext cx="11704320" cy="16256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1"/>
            <a:ext cx="5746045" cy="1067928"/>
          </a:xfrm>
        </p:spPr>
        <p:txBody>
          <a:bodyPr anchor="ctr"/>
          <a:lstStyle>
            <a:lvl1pPr marL="0" indent="0">
              <a:buNone/>
              <a:defRPr sz="3400" b="0" cap="all" baseline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6259" y="2183271"/>
            <a:ext cx="5748302" cy="1067928"/>
          </a:xfrm>
        </p:spPr>
        <p:txBody>
          <a:bodyPr anchor="ctr"/>
          <a:lstStyle>
            <a:lvl1pPr marL="0" indent="0">
              <a:buNone/>
              <a:defRPr sz="3400" b="0" cap="all" baseline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50240" y="3359574"/>
            <a:ext cx="5746045" cy="5353192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359574"/>
            <a:ext cx="5748302" cy="5353192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31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50241" y="2167468"/>
            <a:ext cx="4278490" cy="6545298"/>
          </a:xfr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3100"/>
            </a:lvl3pPr>
            <a:lvl4pPr>
              <a:defRPr sz="28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960" y="866986"/>
            <a:ext cx="7802880" cy="742810"/>
          </a:xfrm>
        </p:spPr>
        <p:txBody>
          <a:bodyPr lIns="65023" rIns="65023" bIns="0" anchor="b">
            <a:sp3d prstMaterial="softEdge"/>
          </a:bodyPr>
          <a:lstStyle>
            <a:lvl1pPr algn="ctr">
              <a:buNone/>
              <a:defRPr sz="2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00960" y="2605476"/>
            <a:ext cx="7802880" cy="5635413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46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0960" y="1659431"/>
            <a:ext cx="7802880" cy="754278"/>
          </a:xfrm>
        </p:spPr>
        <p:txBody>
          <a:bodyPr lIns="65023" tIns="65023" rIns="65023" anchor="t"/>
          <a:lstStyle>
            <a:lvl1pPr marL="0" indent="0" algn="ctr">
              <a:buNone/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50240" y="2275840"/>
            <a:ext cx="11704320" cy="6697472"/>
          </a:xfrm>
          <a:prstGeom prst="rect">
            <a:avLst/>
          </a:prstGeom>
        </p:spPr>
        <p:txBody>
          <a:bodyPr vert="horz" lIns="130046" tIns="65023" rIns="130046" bIns="65023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0240" y="9125938"/>
            <a:ext cx="3034453" cy="519289"/>
          </a:xfrm>
          <a:prstGeom prst="rect">
            <a:avLst/>
          </a:prstGeom>
        </p:spPr>
        <p:txBody>
          <a:bodyPr vert="horz" lIns="130046" tIns="65023" rIns="130046" bIns="65023" anchor="b"/>
          <a:lstStyle>
            <a:lvl1pPr algn="l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443307" y="9125938"/>
            <a:ext cx="4118187" cy="519289"/>
          </a:xfrm>
          <a:prstGeom prst="rect">
            <a:avLst/>
          </a:prstGeom>
        </p:spPr>
        <p:txBody>
          <a:bodyPr vert="horz" lIns="130046" tIns="65023" rIns="130046" bIns="65023" anchor="b"/>
          <a:lstStyle>
            <a:lvl1pPr algn="ctr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270827" y="9125938"/>
            <a:ext cx="1083733" cy="519289"/>
          </a:xfrm>
          <a:prstGeom prst="rect">
            <a:avLst/>
          </a:prstGeom>
        </p:spPr>
        <p:txBody>
          <a:bodyPr vert="horz" lIns="0" tIns="65023" rIns="0" bIns="65023" anchor="b"/>
          <a:lstStyle>
            <a:lvl1pPr algn="r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1" latinLnBrk="0" hangingPunct="1">
        <a:spcBef>
          <a:spcPct val="0"/>
        </a:spcBef>
        <a:buNone/>
        <a:defRPr kumimoji="0" sz="58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80276" indent="-585207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235437" indent="-4031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12570" indent="-325115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1924680" indent="-260092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197777" indent="-260092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87" indent="-260092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795988" indent="-260092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082089" indent="-260092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368191" indent="-260092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parents.bhprsd.org/genesi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mberger@bhprsd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fhslearn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-203200" y="6477000"/>
            <a:ext cx="13106400" cy="4267200"/>
          </a:xfrm>
        </p:spPr>
        <p:txBody>
          <a:bodyPr>
            <a:normAutofit fontScale="90000"/>
          </a:bodyPr>
          <a:lstStyle/>
          <a:p>
            <a:pPr eaLnBrk="1"/>
            <a:r>
              <a:rPr lang="en-US" dirty="0">
                <a:solidFill>
                  <a:schemeClr val="bg1"/>
                </a:solidFill>
              </a:rPr>
              <a:t>Athletic Office Guidelines and Procedures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5300" dirty="0">
                <a:solidFill>
                  <a:schemeClr val="bg1"/>
                </a:solidFill>
              </a:rPr>
              <a:t>VP of Athletics, H&amp;PE, Music &amp; Activities</a:t>
            </a:r>
            <a:br>
              <a:rPr lang="en-US" sz="5300" dirty="0">
                <a:solidFill>
                  <a:schemeClr val="bg1"/>
                </a:solidFill>
              </a:rPr>
            </a:br>
            <a:r>
              <a:rPr lang="en-US" sz="5300" dirty="0" smtClean="0">
                <a:solidFill>
                  <a:schemeClr val="bg1"/>
                </a:solidFill>
              </a:rPr>
              <a:t>Frank </a:t>
            </a:r>
            <a:r>
              <a:rPr lang="en-US" sz="5300" dirty="0" err="1" smtClean="0">
                <a:solidFill>
                  <a:schemeClr val="bg1"/>
                </a:solidFill>
              </a:rPr>
              <a:t>Torcasio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AutoShape 2" descr="Image result for black horse pike regio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black horse pike reg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1000"/>
            <a:ext cx="12442825" cy="485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6710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Initial Care – </a:t>
            </a:r>
            <a:r>
              <a:rPr lang="en-US" dirty="0" err="1">
                <a:solidFill>
                  <a:srgbClr val="FF0000"/>
                </a:solidFill>
              </a:rPr>
              <a:t>Dont’s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Remove from play!</a:t>
            </a:r>
          </a:p>
          <a:p>
            <a:pPr lvl="1"/>
            <a:r>
              <a:rPr lang="en-US"/>
              <a:t>No physical activity until cleared</a:t>
            </a:r>
          </a:p>
          <a:p>
            <a:r>
              <a:rPr lang="en-US"/>
              <a:t>No </a:t>
            </a:r>
            <a:r>
              <a:rPr lang="en-US" dirty="0"/>
              <a:t>Screen Time!</a:t>
            </a:r>
          </a:p>
          <a:p>
            <a:pPr lvl="1"/>
            <a:r>
              <a:rPr lang="en-US" dirty="0"/>
              <a:t>No electronics with screens</a:t>
            </a:r>
          </a:p>
          <a:p>
            <a:r>
              <a:rPr lang="en-US" dirty="0"/>
              <a:t>No Cocooning!</a:t>
            </a:r>
          </a:p>
          <a:p>
            <a:pPr lvl="1"/>
            <a:r>
              <a:rPr lang="en-US" dirty="0"/>
              <a:t>Don’t put them in a dark room and force them to sleep for hours.</a:t>
            </a:r>
          </a:p>
          <a:p>
            <a:r>
              <a:rPr lang="en-US" dirty="0"/>
              <a:t>No Headache Medication</a:t>
            </a:r>
          </a:p>
          <a:p>
            <a:pPr lvl="1"/>
            <a:r>
              <a:rPr lang="en-US" dirty="0"/>
              <a:t>Medications may dull the symptoms and cause a misdiagnosis.</a:t>
            </a:r>
          </a:p>
          <a:p>
            <a:pPr lvl="1"/>
            <a:r>
              <a:rPr lang="en-US" dirty="0"/>
              <a:t>NSAIDs and other pain relieving medications can prolong healing.</a:t>
            </a:r>
          </a:p>
        </p:txBody>
      </p:sp>
    </p:spTree>
    <p:extLst>
      <p:ext uri="{BB962C8B-B14F-4D97-AF65-F5344CB8AC3E}">
        <p14:creationId xmlns:p14="http://schemas.microsoft.com/office/powerpoint/2010/main" val="164165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Initial Care – Do’s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Keep track of the Signs and Symptoms.</a:t>
            </a:r>
          </a:p>
          <a:p>
            <a:r>
              <a:rPr lang="en-US" dirty="0"/>
              <a:t>Let them eat!</a:t>
            </a:r>
          </a:p>
          <a:p>
            <a:pPr lvl="1"/>
            <a:r>
              <a:rPr lang="en-US" dirty="0"/>
              <a:t>Increasing the calories during healing can help recovery.</a:t>
            </a:r>
          </a:p>
          <a:p>
            <a:pPr lvl="1"/>
            <a:r>
              <a:rPr lang="en-US" dirty="0"/>
              <a:t>Regular doses of Vitamins B, D, E and Fish Oil shown to help.</a:t>
            </a:r>
          </a:p>
          <a:p>
            <a:r>
              <a:rPr lang="en-US" dirty="0"/>
              <a:t>Make sure they are drinking water.</a:t>
            </a:r>
          </a:p>
          <a:p>
            <a:pPr lvl="1"/>
            <a:r>
              <a:rPr lang="en-US" dirty="0"/>
              <a:t>Dehydration can cause complications</a:t>
            </a:r>
          </a:p>
          <a:p>
            <a:r>
              <a:rPr lang="en-US" dirty="0"/>
              <a:t>Let them sleep.</a:t>
            </a:r>
          </a:p>
          <a:p>
            <a:pPr lvl="1"/>
            <a:r>
              <a:rPr lang="en-US" dirty="0"/>
              <a:t>You don’t need to wake them up in the middle of the night to check on them unless instructed to by a doctor.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69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ATC determines Possible Concussion</a:t>
            </a:r>
          </a:p>
          <a:p>
            <a:pPr lvl="1"/>
            <a:r>
              <a:rPr lang="en-US" dirty="0"/>
              <a:t>48 hour rule</a:t>
            </a:r>
          </a:p>
          <a:p>
            <a:pPr lvl="1"/>
            <a:endParaRPr lang="en-US" dirty="0"/>
          </a:p>
          <a:p>
            <a:r>
              <a:rPr lang="en-US" dirty="0"/>
              <a:t>No symptoms </a:t>
            </a:r>
            <a:r>
              <a:rPr lang="en-US" dirty="0">
                <a:sym typeface="Wingdings" panose="05000000000000000000" pitchFamily="2" charset="2"/>
              </a:rPr>
              <a:t> ?</a:t>
            </a:r>
          </a:p>
          <a:p>
            <a:r>
              <a:rPr lang="en-US" dirty="0">
                <a:sym typeface="Wingdings" panose="05000000000000000000" pitchFamily="2" charset="2"/>
              </a:rPr>
              <a:t>Still Symptomatic  Go to your PCP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No concussion  ?</a:t>
            </a:r>
          </a:p>
          <a:p>
            <a:r>
              <a:rPr lang="en-US" dirty="0">
                <a:sym typeface="Wingdings" panose="05000000000000000000" pitchFamily="2" charset="2"/>
              </a:rPr>
              <a:t>Concussion  Follow the School’s Return to Play Protocol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800" y="4648200"/>
            <a:ext cx="2600325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567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Return to 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3810000"/>
            <a:ext cx="11704320" cy="51633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Academic restrictions only if requested by the doctor.</a:t>
            </a:r>
          </a:p>
          <a:p>
            <a:r>
              <a:rPr lang="en-US" dirty="0"/>
              <a:t>RTL monitored regularly by the student’s counselor.</a:t>
            </a:r>
          </a:p>
          <a:p>
            <a:r>
              <a:rPr lang="en-US" dirty="0"/>
              <a:t>Counselors make updates on a case by case basis.</a:t>
            </a:r>
          </a:p>
          <a:p>
            <a:endParaRPr lang="en-US" dirty="0"/>
          </a:p>
          <a:p>
            <a:r>
              <a:rPr lang="en-US" dirty="0"/>
              <a:t>Once the student completes a full day of school </a:t>
            </a:r>
            <a:br>
              <a:rPr lang="en-US" dirty="0"/>
            </a:br>
            <a:r>
              <a:rPr lang="en-US" dirty="0"/>
              <a:t>(no PE) without restrictions and experiences no symptoms for 24 hours without the use of medication they may move on to the RTP protocol.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50" y="1623823"/>
            <a:ext cx="33147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3548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Return to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900" dirty="0"/>
              <a:t>Doctor’s Note: clearing RTP</a:t>
            </a:r>
          </a:p>
          <a:p>
            <a:r>
              <a:rPr lang="en-US" dirty="0"/>
              <a:t>Day 1 – Light Aerobic Activity</a:t>
            </a:r>
          </a:p>
          <a:p>
            <a:pPr lvl="1"/>
            <a:r>
              <a:rPr lang="en-US" sz="2800" dirty="0"/>
              <a:t>Stationary Bike 15-20 min</a:t>
            </a:r>
          </a:p>
          <a:p>
            <a:r>
              <a:rPr lang="en-US" dirty="0"/>
              <a:t>Day 2 – Sport Specific Exercise </a:t>
            </a:r>
          </a:p>
          <a:p>
            <a:pPr lvl="1"/>
            <a:r>
              <a:rPr lang="en-US" sz="2800" dirty="0"/>
              <a:t>Jogging only drills for 15-20 min</a:t>
            </a:r>
          </a:p>
          <a:p>
            <a:r>
              <a:rPr lang="en-US" dirty="0"/>
              <a:t>Day 3 – Non-Contact Training</a:t>
            </a:r>
          </a:p>
          <a:p>
            <a:pPr lvl="1"/>
            <a:r>
              <a:rPr lang="en-US" sz="2800" dirty="0"/>
              <a:t>No-contact practice with sport specific drills, sprinting, and resistance training</a:t>
            </a:r>
          </a:p>
          <a:p>
            <a:r>
              <a:rPr lang="en-US" dirty="0"/>
              <a:t>Day 4 – Contact Practice</a:t>
            </a:r>
          </a:p>
          <a:p>
            <a:pPr lvl="1"/>
            <a:r>
              <a:rPr lang="en-US" sz="2800" dirty="0"/>
              <a:t>Full practice</a:t>
            </a:r>
          </a:p>
          <a:p>
            <a:r>
              <a:rPr lang="en-US" dirty="0"/>
              <a:t>Day 5 – Return to Competition</a:t>
            </a:r>
          </a:p>
          <a:p>
            <a:pPr lvl="1"/>
            <a:r>
              <a:rPr lang="en-US" sz="2800" dirty="0"/>
              <a:t>Games, game scenarios, or full 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0" y="6477000"/>
            <a:ext cx="3733800" cy="296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818" y="2133600"/>
            <a:ext cx="2698964" cy="303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57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ImPact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athletes must take a baseline ImPact test before the season.</a:t>
            </a:r>
          </a:p>
          <a:p>
            <a:r>
              <a:rPr lang="en-US" dirty="0"/>
              <a:t>Links are on the website and info in the physical packet.</a:t>
            </a:r>
          </a:p>
          <a:p>
            <a:r>
              <a:rPr lang="en-US" dirty="0"/>
              <a:t>It’s good for 2 years after they take it.</a:t>
            </a:r>
          </a:p>
          <a:p>
            <a:endParaRPr lang="en-US" dirty="0"/>
          </a:p>
          <a:p>
            <a:r>
              <a:rPr lang="en-US" dirty="0"/>
              <a:t>After a concussion – take it again with the ATC.</a:t>
            </a:r>
          </a:p>
          <a:p>
            <a:pPr lvl="1"/>
            <a:r>
              <a:rPr lang="en-US" dirty="0"/>
              <a:t>DO NOT have them take this at home.</a:t>
            </a:r>
          </a:p>
          <a:p>
            <a:pPr lvl="1"/>
            <a:r>
              <a:rPr lang="en-US" dirty="0"/>
              <a:t>Helps show how the brain is effected.</a:t>
            </a:r>
          </a:p>
        </p:txBody>
      </p:sp>
    </p:spTree>
    <p:extLst>
      <p:ext uri="{BB962C8B-B14F-4D97-AF65-F5344CB8AC3E}">
        <p14:creationId xmlns:p14="http://schemas.microsoft.com/office/powerpoint/2010/main" val="217471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More Info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school website under the athletics tab is a Concussion section.</a:t>
            </a:r>
          </a:p>
          <a:p>
            <a:endParaRPr lang="en-US" dirty="0"/>
          </a:p>
          <a:p>
            <a:r>
              <a:rPr lang="en-US" dirty="0"/>
              <a:t>Videos and links to more info.</a:t>
            </a:r>
          </a:p>
          <a:p>
            <a:r>
              <a:rPr lang="en-US" dirty="0"/>
              <a:t>School Policy</a:t>
            </a:r>
          </a:p>
          <a:p>
            <a:r>
              <a:rPr lang="en-US" dirty="0"/>
              <a:t>ImPact test link</a:t>
            </a:r>
          </a:p>
        </p:txBody>
      </p:sp>
    </p:spTree>
    <p:extLst>
      <p:ext uri="{BB962C8B-B14F-4D97-AF65-F5344CB8AC3E}">
        <p14:creationId xmlns:p14="http://schemas.microsoft.com/office/powerpoint/2010/main" val="255089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ELIGIBILITY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86000"/>
            <a:ext cx="11704320" cy="6697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State Rules:</a:t>
            </a:r>
          </a:p>
          <a:p>
            <a:pPr lvl="1"/>
            <a:r>
              <a:rPr lang="en-US" dirty="0"/>
              <a:t>Passed at least 30 Credits from previous year- FALL  &amp; Winter</a:t>
            </a:r>
          </a:p>
          <a:p>
            <a:pPr lvl="1"/>
            <a:r>
              <a:rPr lang="en-US" dirty="0"/>
              <a:t>Passed at least 15 credits from first semester-SPRING SEASON</a:t>
            </a:r>
          </a:p>
          <a:p>
            <a:pPr lvl="1"/>
            <a:r>
              <a:rPr lang="en-US" dirty="0"/>
              <a:t>Have a </a:t>
            </a:r>
            <a:r>
              <a:rPr lang="en-US" b="1" dirty="0"/>
              <a:t>CURRENT</a:t>
            </a:r>
            <a:r>
              <a:rPr lang="en-US" dirty="0"/>
              <a:t> physical on file</a:t>
            </a:r>
          </a:p>
          <a:p>
            <a:pPr lvl="1"/>
            <a:r>
              <a:rPr lang="en-US" dirty="0" err="1"/>
              <a:t>ImPact</a:t>
            </a:r>
            <a:r>
              <a:rPr lang="en-US" dirty="0"/>
              <a:t> Test – Done every two years (9th and 11th grade)</a:t>
            </a:r>
          </a:p>
          <a:p>
            <a:pPr lvl="1"/>
            <a:r>
              <a:rPr lang="en-US" dirty="0"/>
              <a:t>All other forms located in Genesis/Parent Access</a:t>
            </a:r>
          </a:p>
          <a:p>
            <a:pPr lvl="1"/>
            <a:r>
              <a:rPr lang="en-US" dirty="0"/>
              <a:t>Transfer Forms: If an athlete has transferred from another school (district), a transfer form needs to be completed.</a:t>
            </a:r>
          </a:p>
          <a:p>
            <a:pPr marL="832294" lvl="1" indent="0">
              <a:buNone/>
            </a:pPr>
            <a:endParaRPr lang="en-US" dirty="0"/>
          </a:p>
          <a:p>
            <a:r>
              <a:rPr lang="en-US" dirty="0"/>
              <a:t>District Rules:</a:t>
            </a:r>
          </a:p>
          <a:p>
            <a:pPr lvl="1"/>
            <a:r>
              <a:rPr lang="en-US" dirty="0"/>
              <a:t>Fines:  Owe no money</a:t>
            </a:r>
          </a:p>
          <a:p>
            <a:pPr lvl="1"/>
            <a:r>
              <a:rPr lang="en-US" dirty="0"/>
              <a:t>Discipline:  Must be under 100 points otherwise they are on Principal’s Probation.</a:t>
            </a:r>
          </a:p>
          <a:p>
            <a:pPr marL="832294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6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ELIGIBILITY –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GENESIS: </a:t>
            </a:r>
            <a:r>
              <a:rPr lang="en-US" dirty="0">
                <a:hlinkClick r:id="rId2"/>
              </a:rPr>
              <a:t>http://parents.bhprsd.org/genesis</a:t>
            </a:r>
            <a:endParaRPr lang="en-US" dirty="0"/>
          </a:p>
          <a:p>
            <a:r>
              <a:rPr lang="en-US" sz="4200" dirty="0"/>
              <a:t>Log into your Parent Access account.</a:t>
            </a:r>
          </a:p>
          <a:p>
            <a:pPr lvl="1"/>
            <a:r>
              <a:rPr lang="en-US" dirty="0"/>
              <a:t>Required Forms parents must sign off that they have read:</a:t>
            </a:r>
          </a:p>
          <a:p>
            <a:pPr lvl="2"/>
            <a:r>
              <a:rPr lang="en-US" dirty="0"/>
              <a:t>Concussion</a:t>
            </a:r>
          </a:p>
          <a:p>
            <a:pPr lvl="2"/>
            <a:r>
              <a:rPr lang="en-US" dirty="0"/>
              <a:t> Sudden Cardiac Death</a:t>
            </a:r>
          </a:p>
          <a:p>
            <a:pPr lvl="2"/>
            <a:r>
              <a:rPr lang="en-US" dirty="0"/>
              <a:t>Steroids</a:t>
            </a:r>
          </a:p>
          <a:p>
            <a:pPr lvl="2"/>
            <a:r>
              <a:rPr lang="en-US" dirty="0"/>
              <a:t>Sports Related Eye Injury</a:t>
            </a:r>
          </a:p>
          <a:p>
            <a:pPr lvl="2"/>
            <a:r>
              <a:rPr lang="en-US" dirty="0"/>
              <a:t>Opioid Use and Misuse Fact Sheet </a:t>
            </a:r>
          </a:p>
          <a:p>
            <a:pPr lvl="2"/>
            <a:r>
              <a:rPr lang="en-US" dirty="0"/>
              <a:t>Student/Parent handbook:  Located in Genesis/Parent Access and on the athletics page of the school’s website</a:t>
            </a:r>
          </a:p>
          <a:p>
            <a:pPr lvl="2"/>
            <a:r>
              <a:rPr lang="en-US" dirty="0" err="1"/>
              <a:t>Powerpoint</a:t>
            </a:r>
            <a:endParaRPr lang="en-US" dirty="0"/>
          </a:p>
          <a:p>
            <a:pPr lvl="2"/>
            <a:r>
              <a:rPr lang="en-US" dirty="0"/>
              <a:t>****MUST BE DONE EVERY SPORT SEASON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78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Travel to and from events:</a:t>
            </a:r>
          </a:p>
          <a:p>
            <a:pPr lvl="1"/>
            <a:r>
              <a:rPr lang="en-US" dirty="0"/>
              <a:t>All athletes are required to ride the bus</a:t>
            </a:r>
          </a:p>
          <a:p>
            <a:pPr lvl="1"/>
            <a:r>
              <a:rPr lang="en-US" dirty="0"/>
              <a:t>Travel Release:</a:t>
            </a:r>
          </a:p>
          <a:p>
            <a:pPr lvl="2"/>
            <a:r>
              <a:rPr lang="en-US" dirty="0"/>
              <a:t>Must be an Emergency and request must be made 24 hours in advance</a:t>
            </a:r>
          </a:p>
          <a:p>
            <a:pPr lvl="2"/>
            <a:r>
              <a:rPr lang="en-US" dirty="0"/>
              <a:t>Email me </a:t>
            </a:r>
            <a:r>
              <a:rPr lang="en-US" dirty="0" smtClean="0"/>
              <a:t>(</a:t>
            </a:r>
            <a:r>
              <a:rPr lang="en-US" sz="4800" dirty="0" smtClean="0">
                <a:hlinkClick r:id="rId2"/>
              </a:rPr>
              <a:t>ftorcasio@bhprsd.org</a:t>
            </a:r>
            <a:r>
              <a:rPr lang="en-US" dirty="0"/>
              <a:t>)</a:t>
            </a:r>
          </a:p>
          <a:p>
            <a:r>
              <a:rPr lang="en-US" dirty="0"/>
              <a:t>Chain of Command:</a:t>
            </a:r>
          </a:p>
          <a:p>
            <a:pPr lvl="1"/>
            <a:r>
              <a:rPr lang="en-US" dirty="0"/>
              <a:t>If you or your child has an issue:</a:t>
            </a:r>
          </a:p>
          <a:p>
            <a:pPr lvl="2"/>
            <a:r>
              <a:rPr lang="en-US" dirty="0"/>
              <a:t>Athlete Talk to Coach</a:t>
            </a:r>
          </a:p>
          <a:p>
            <a:pPr lvl="2"/>
            <a:r>
              <a:rPr lang="en-US" dirty="0"/>
              <a:t>Parent Talk to Coach</a:t>
            </a:r>
          </a:p>
          <a:p>
            <a:pPr lvl="2"/>
            <a:r>
              <a:rPr lang="en-US" dirty="0"/>
              <a:t>Contact Athletic Office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1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71800"/>
            <a:ext cx="11703050" cy="5562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Triton Athletic Department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VP/Athletics- Mr. Keith Williams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Asst. Athletic Director: Holly O’Donnell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Athletic Secretary:  Jeannine Esposito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Athletic Trainer:  Rachel Pantaleo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Highland Athletic Department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VP Athletics, H&amp;PE, Music &amp; Activities: Mr. Mike Berger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Asst. Athletic Director: Mr. Patrick Murray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VP Secretary:  Jessica Onorato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Athletic Trainer:  Athena DeAngelis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Timber Creek Athletic Department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VP Athletics, H&amp;PE, Music &amp; Activities- Mr. Frank </a:t>
            </a:r>
            <a:r>
              <a:rPr lang="en-US" sz="3600" dirty="0" err="1">
                <a:solidFill>
                  <a:schemeClr val="bg1"/>
                </a:solidFill>
              </a:rPr>
              <a:t>Torcasio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Asst. Athletic Director: Dina Tomczak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VP Secretary:  Sandy Moretti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Athletic Trainer:  Dom </a:t>
            </a:r>
            <a:r>
              <a:rPr lang="en-US" sz="3600" dirty="0" err="1">
                <a:solidFill>
                  <a:schemeClr val="bg1"/>
                </a:solidFill>
              </a:rPr>
              <a:t>Acchitelli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29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PROCEDURES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1676400"/>
            <a:ext cx="11704320" cy="8305800"/>
          </a:xfrm>
        </p:spPr>
        <p:txBody>
          <a:bodyPr/>
          <a:lstStyle/>
          <a:p>
            <a:r>
              <a:rPr lang="en-US" dirty="0"/>
              <a:t>Parent Communication and 24 Hour Rule:</a:t>
            </a:r>
          </a:p>
          <a:p>
            <a:pPr lvl="1"/>
            <a:r>
              <a:rPr lang="en-US" dirty="0"/>
              <a:t>Please allow 24 hours after a contest or practice to contact the coach.</a:t>
            </a:r>
          </a:p>
          <a:p>
            <a:r>
              <a:rPr lang="en-US" dirty="0"/>
              <a:t>Sportsmanship:</a:t>
            </a:r>
          </a:p>
          <a:p>
            <a:pPr lvl="1"/>
            <a:r>
              <a:rPr lang="en-US" dirty="0"/>
              <a:t>Players Play, Coaches Coach, Officials Officiate……Parents watch and have fun!</a:t>
            </a:r>
          </a:p>
          <a:p>
            <a:pPr lvl="2"/>
            <a:r>
              <a:rPr lang="en-US" sz="4800" dirty="0">
                <a:hlinkClick r:id="rId2"/>
              </a:rPr>
              <a:t>www.nfhslearn.com</a:t>
            </a:r>
            <a:endParaRPr lang="en-US" sz="4800" dirty="0"/>
          </a:p>
          <a:p>
            <a:pPr lvl="4"/>
            <a:r>
              <a:rPr lang="en-US" dirty="0"/>
              <a:t>Sportsmanship</a:t>
            </a:r>
          </a:p>
          <a:p>
            <a:pPr lvl="4"/>
            <a:r>
              <a:rPr lang="en-US" dirty="0"/>
              <a:t>Positive Sport Parenting</a:t>
            </a:r>
          </a:p>
          <a:p>
            <a:r>
              <a:rPr lang="en-US" dirty="0"/>
              <a:t>Returning Uniforms-</a:t>
            </a:r>
          </a:p>
          <a:p>
            <a:pPr marL="195069" indent="0">
              <a:buNone/>
            </a:pPr>
            <a:r>
              <a:rPr lang="en-US" sz="3200" dirty="0"/>
              <a:t>All uniforms must be turned in to the coach after last contest of the season.  Failure to do so will result in award not being issued.</a:t>
            </a:r>
          </a:p>
          <a:p>
            <a:pPr marL="195069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7369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8800" y="152401"/>
            <a:ext cx="12192000" cy="3276600"/>
          </a:xfrm>
        </p:spPr>
        <p:txBody>
          <a:bodyPr/>
          <a:lstStyle/>
          <a:p>
            <a:pPr marL="0" indent="0" algn="ctr" eaLnBrk="1">
              <a:buFontTx/>
              <a:buNone/>
            </a:pPr>
            <a:endParaRPr lang="en-US" sz="8000" b="1" dirty="0"/>
          </a:p>
          <a:p>
            <a:pPr marL="0" indent="0" algn="ctr" eaLnBrk="1">
              <a:buFontTx/>
              <a:buNone/>
            </a:pPr>
            <a:r>
              <a:rPr lang="en-US" sz="8000" b="1" dirty="0"/>
              <a:t>THANK YOU!!</a:t>
            </a:r>
          </a:p>
        </p:txBody>
      </p:sp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1422400" y="952501"/>
            <a:ext cx="10464800" cy="2933699"/>
          </a:xfrm>
        </p:spPr>
        <p:txBody>
          <a:bodyPr>
            <a:normAutofit fontScale="90000"/>
          </a:bodyPr>
          <a:lstStyle/>
          <a:p>
            <a:pPr eaLnBrk="1"/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9800" dirty="0">
                <a:solidFill>
                  <a:srgbClr val="FF0000"/>
                </a:solidFill>
              </a:rPr>
              <a:t/>
            </a:r>
            <a:br>
              <a:rPr lang="en-US" sz="9800" dirty="0">
                <a:solidFill>
                  <a:srgbClr val="FF0000"/>
                </a:solidFill>
              </a:rPr>
            </a:br>
            <a:r>
              <a:rPr lang="en-US" sz="9800" dirty="0">
                <a:solidFill>
                  <a:srgbClr val="FF0000"/>
                </a:solidFill>
              </a:rPr>
              <a:t/>
            </a:r>
            <a:br>
              <a:rPr lang="en-US" sz="9800" dirty="0">
                <a:solidFill>
                  <a:srgbClr val="FF0000"/>
                </a:solidFill>
              </a:rPr>
            </a:br>
            <a:r>
              <a:rPr lang="en-US" sz="4400" dirty="0">
                <a:solidFill>
                  <a:schemeClr val="accent3"/>
                </a:solidFill>
              </a:rPr>
              <a:t/>
            </a:r>
            <a:br>
              <a:rPr lang="en-US" sz="4400" dirty="0">
                <a:solidFill>
                  <a:schemeClr val="accent3"/>
                </a:solidFill>
              </a:rPr>
            </a:br>
            <a:r>
              <a:rPr lang="en-US" sz="7300" dirty="0">
                <a:solidFill>
                  <a:schemeClr val="accent5">
                    <a:lumMod val="50000"/>
                  </a:schemeClr>
                </a:solidFill>
              </a:rPr>
              <a:t>Follow Timber Creek Athletics on Twitter at @</a:t>
            </a:r>
            <a:r>
              <a:rPr lang="en-US" sz="7300" dirty="0" err="1">
                <a:solidFill>
                  <a:schemeClr val="accent5">
                    <a:lumMod val="50000"/>
                  </a:schemeClr>
                </a:solidFill>
              </a:rPr>
              <a:t>TCreekSports</a:t>
            </a:r>
            <a:r>
              <a:rPr lang="en-US" sz="4400" dirty="0">
                <a:solidFill>
                  <a:schemeClr val="accent3"/>
                </a:solidFill>
              </a:rPr>
              <a:t/>
            </a:r>
            <a:br>
              <a:rPr lang="en-US" sz="4400" dirty="0">
                <a:solidFill>
                  <a:schemeClr val="accent3"/>
                </a:solidFill>
              </a:rPr>
            </a:br>
            <a:r>
              <a:rPr lang="en-US" sz="4400" dirty="0">
                <a:solidFill>
                  <a:schemeClr val="accent3"/>
                </a:solidFill>
              </a:rPr>
              <a:t/>
            </a:r>
            <a:br>
              <a:rPr lang="en-US" sz="4400" dirty="0">
                <a:solidFill>
                  <a:schemeClr val="accent3"/>
                </a:solidFill>
              </a:rPr>
            </a:b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657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240" y="762000"/>
            <a:ext cx="11704320" cy="124968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Concussions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0480" y="7315200"/>
            <a:ext cx="10403840" cy="1524000"/>
          </a:xfrm>
        </p:spPr>
        <p:txBody>
          <a:bodyPr>
            <a:normAutofit/>
          </a:bodyPr>
          <a:lstStyle/>
          <a:p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2590800"/>
            <a:ext cx="3216667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567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How does a concussion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0"/>
            <a:ext cx="11704320" cy="924560"/>
          </a:xfrm>
        </p:spPr>
        <p:txBody>
          <a:bodyPr/>
          <a:lstStyle/>
          <a:p>
            <a:pPr marL="195069" indent="0">
              <a:buNone/>
            </a:pPr>
            <a:r>
              <a:rPr lang="en-US" dirty="0"/>
              <a:t>		Contact 		vs. 			Inertia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3222009"/>
            <a:ext cx="4078508" cy="2290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5534380"/>
            <a:ext cx="4095750" cy="219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600" y="3222009"/>
            <a:ext cx="4884729" cy="2035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5250" y="5791200"/>
            <a:ext cx="2438400" cy="2227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800" y="579120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happens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0"/>
            <a:ext cx="7071360" cy="6697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Neurons that communicate the messages sent in your brain are damaged.</a:t>
            </a:r>
          </a:p>
          <a:p>
            <a:r>
              <a:rPr lang="en-US" dirty="0"/>
              <a:t>They struggle to communicate properly.</a:t>
            </a:r>
          </a:p>
          <a:p>
            <a:r>
              <a:rPr lang="en-US" dirty="0"/>
              <a:t>They are extremely vulnerable in this state.</a:t>
            </a:r>
          </a:p>
          <a:p>
            <a:r>
              <a:rPr lang="en-US" dirty="0"/>
              <a:t>If a </a:t>
            </a:r>
            <a:r>
              <a:rPr lang="en-US" b="1" u="sng" dirty="0"/>
              <a:t>second impact </a:t>
            </a:r>
            <a:r>
              <a:rPr lang="en-US" dirty="0"/>
              <a:t>were to occur while the neuron is in this state the cell can become permanently damaged or die.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0" y="2016196"/>
            <a:ext cx="3810330" cy="304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200" y="5638800"/>
            <a:ext cx="3835521" cy="271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8712200" y="6931223"/>
            <a:ext cx="125066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Energy Crisis</a:t>
            </a:r>
          </a:p>
        </p:txBody>
      </p:sp>
    </p:spTree>
    <p:extLst>
      <p:ext uri="{BB962C8B-B14F-4D97-AF65-F5344CB8AC3E}">
        <p14:creationId xmlns:p14="http://schemas.microsoft.com/office/powerpoint/2010/main" val="3361021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Second Impact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Second Impact Syndrome can happen, minutes, days, or weeks after the initial concussion occurs.</a:t>
            </a:r>
          </a:p>
          <a:p>
            <a:r>
              <a:rPr lang="en-US" dirty="0"/>
              <a:t>When a concussion has not fully healed, the athlete is susceptible to SIS.</a:t>
            </a:r>
          </a:p>
          <a:p>
            <a:r>
              <a:rPr lang="en-US" dirty="0"/>
              <a:t>The brain experiences swelling that further damages the neurons.</a:t>
            </a:r>
          </a:p>
          <a:p>
            <a:r>
              <a:rPr lang="en-US" dirty="0"/>
              <a:t>SIS leads to permanent brain damage and can be fatal.</a:t>
            </a:r>
          </a:p>
          <a:p>
            <a:endParaRPr lang="en-US" dirty="0"/>
          </a:p>
          <a:p>
            <a:r>
              <a:rPr lang="en-US" dirty="0"/>
              <a:t>This is the reason we take concussions so seriously.</a:t>
            </a:r>
          </a:p>
        </p:txBody>
      </p:sp>
    </p:spTree>
    <p:extLst>
      <p:ext uri="{BB962C8B-B14F-4D97-AF65-F5344CB8AC3E}">
        <p14:creationId xmlns:p14="http://schemas.microsoft.com/office/powerpoint/2010/main" val="22469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Symptoms of a Concussion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Headache</a:t>
            </a:r>
          </a:p>
          <a:p>
            <a:r>
              <a:rPr lang="en-US" dirty="0"/>
              <a:t>Nausea</a:t>
            </a:r>
          </a:p>
          <a:p>
            <a:r>
              <a:rPr lang="en-US" dirty="0"/>
              <a:t>Dizziness</a:t>
            </a:r>
          </a:p>
          <a:p>
            <a:r>
              <a:rPr lang="en-US" dirty="0"/>
              <a:t>Off Balance</a:t>
            </a:r>
          </a:p>
          <a:p>
            <a:r>
              <a:rPr lang="en-US" dirty="0"/>
              <a:t>Tired</a:t>
            </a:r>
          </a:p>
          <a:p>
            <a:r>
              <a:rPr lang="en-US" dirty="0"/>
              <a:t>Blurry or Doubled Vision</a:t>
            </a:r>
          </a:p>
          <a:p>
            <a:r>
              <a:rPr lang="en-US" dirty="0"/>
              <a:t>Ringing in the ears</a:t>
            </a:r>
          </a:p>
          <a:p>
            <a:r>
              <a:rPr lang="en-US" dirty="0"/>
              <a:t>Sensitivity to light or sound</a:t>
            </a:r>
          </a:p>
          <a:p>
            <a:r>
              <a:rPr lang="en-US" dirty="0"/>
              <a:t>Forgetfulness</a:t>
            </a:r>
          </a:p>
          <a:p>
            <a:r>
              <a:rPr lang="en-US" dirty="0"/>
              <a:t>Mental fogginess or confusion</a:t>
            </a:r>
          </a:p>
          <a:p>
            <a:r>
              <a:rPr lang="en-US" dirty="0"/>
              <a:t>Difficulty sleeping, or sleeping more than usual</a:t>
            </a:r>
          </a:p>
          <a:p>
            <a:r>
              <a:rPr lang="en-US" dirty="0"/>
              <a:t>Depression, Anxiety, or Short Tempered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0" y="2296312"/>
            <a:ext cx="3124200" cy="357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802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Loss of Consciousness</a:t>
            </a:r>
          </a:p>
          <a:p>
            <a:r>
              <a:rPr lang="en-US" b="1" dirty="0"/>
              <a:t>Vomiting</a:t>
            </a:r>
          </a:p>
          <a:p>
            <a:r>
              <a:rPr lang="en-US" dirty="0"/>
              <a:t>Appears Off Balance or Clumsy</a:t>
            </a:r>
          </a:p>
          <a:p>
            <a:r>
              <a:rPr lang="en-US" dirty="0"/>
              <a:t>Appears slowed down</a:t>
            </a:r>
          </a:p>
          <a:p>
            <a:r>
              <a:rPr lang="en-US" dirty="0"/>
              <a:t>Personality changes</a:t>
            </a:r>
          </a:p>
          <a:p>
            <a:r>
              <a:rPr lang="en-US" dirty="0"/>
              <a:t>Sluggish or uneven pupils</a:t>
            </a:r>
          </a:p>
          <a:p>
            <a:r>
              <a:rPr lang="en-US" dirty="0"/>
              <a:t>Eye movement patterns twitching</a:t>
            </a:r>
          </a:p>
          <a:p>
            <a:r>
              <a:rPr lang="en-US" dirty="0"/>
              <a:t>Struggles to answer questions</a:t>
            </a:r>
          </a:p>
          <a:p>
            <a:r>
              <a:rPr lang="en-US" dirty="0"/>
              <a:t>Struggled speech</a:t>
            </a:r>
          </a:p>
          <a:p>
            <a:r>
              <a:rPr lang="en-US" dirty="0"/>
              <a:t>Does not respond to commands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400" y="218440"/>
            <a:ext cx="33718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8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When to go to the hospital?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5943600"/>
            <a:ext cx="11704320" cy="3029712"/>
          </a:xfrm>
        </p:spPr>
        <p:txBody>
          <a:bodyPr/>
          <a:lstStyle/>
          <a:p>
            <a:r>
              <a:rPr lang="en-US" dirty="0"/>
              <a:t>Vomiting</a:t>
            </a:r>
          </a:p>
          <a:p>
            <a:r>
              <a:rPr lang="en-US" dirty="0"/>
              <a:t>Loss of Consciousness</a:t>
            </a:r>
          </a:p>
          <a:p>
            <a:r>
              <a:rPr lang="en-US" dirty="0"/>
              <a:t>Symptoms are worsening over time</a:t>
            </a:r>
          </a:p>
          <a:p>
            <a:pPr lvl="1"/>
            <a:r>
              <a:rPr lang="en-US" dirty="0"/>
              <a:t>Severity or the number of symptoms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419" y="2016196"/>
            <a:ext cx="5199961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01004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5845</TotalTime>
  <Words>1040</Words>
  <Application>Microsoft Office PowerPoint</Application>
  <PresentationFormat>Custom</PresentationFormat>
  <Paragraphs>174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Book Antiqua</vt:lpstr>
      <vt:lpstr>Chalkduster</vt:lpstr>
      <vt:lpstr>Lucida Sans</vt:lpstr>
      <vt:lpstr>Noteworthy Bold</vt:lpstr>
      <vt:lpstr>Wingdings</vt:lpstr>
      <vt:lpstr>Wingdings 2</vt:lpstr>
      <vt:lpstr>Wingdings 3</vt:lpstr>
      <vt:lpstr>Apex</vt:lpstr>
      <vt:lpstr>Athletic Office Guidelines and Procedures VP of Athletics, H&amp;PE, Music &amp; Activities Frank Torcasio   </vt:lpstr>
      <vt:lpstr>Triton Athletic Department VP/Athletics- Mr. Keith Williams Asst. Athletic Director: Holly O’Donnell Athletic Secretary:  Jeannine Esposito Athletic Trainer:  Rachel Pantaleo  Highland Athletic Department VP Athletics, H&amp;PE, Music &amp; Activities: Mr. Mike Berger Asst. Athletic Director: Mr. Patrick Murray VP Secretary:  Jessica Onorato Athletic Trainer:  Athena DeAngelis  Timber Creek Athletic Department VP Athletics, H&amp;PE, Music &amp; Activities- Mr. Frank Torcasio Asst. Athletic Director: Dina Tomczak VP Secretary:  Sandy Moretti Athletic Trainer:  Dom Acchitelli    </vt:lpstr>
      <vt:lpstr>Concussions</vt:lpstr>
      <vt:lpstr>How does a concussion happen?</vt:lpstr>
      <vt:lpstr>What happens</vt:lpstr>
      <vt:lpstr>Second Impact Syndrome</vt:lpstr>
      <vt:lpstr>Symptoms of a Concussion</vt:lpstr>
      <vt:lpstr>Signs</vt:lpstr>
      <vt:lpstr>When to go to the hospital?</vt:lpstr>
      <vt:lpstr>Initial Care – Dont’s</vt:lpstr>
      <vt:lpstr>Initial Care – Do’s</vt:lpstr>
      <vt:lpstr>Diagnosis</vt:lpstr>
      <vt:lpstr>Return to Learn</vt:lpstr>
      <vt:lpstr>Return to Play</vt:lpstr>
      <vt:lpstr>ImPact Testing</vt:lpstr>
      <vt:lpstr>More Info </vt:lpstr>
      <vt:lpstr>ELIGIBILITY </vt:lpstr>
      <vt:lpstr>ELIGIBILITY – (cont.)</vt:lpstr>
      <vt:lpstr>PROCEDURES</vt:lpstr>
      <vt:lpstr>PROCEDURES (cont.)</vt:lpstr>
      <vt:lpstr>          Follow Timber Creek Athletics on Twitter at @TCreekSports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THE COACHES NIGHT August 12, 2013</dc:title>
  <dc:creator>Parks, Marni</dc:creator>
  <cp:lastModifiedBy>Lynsey Smith</cp:lastModifiedBy>
  <cp:revision>117</cp:revision>
  <cp:lastPrinted>2019-06-20T15:18:28Z</cp:lastPrinted>
  <dcterms:modified xsi:type="dcterms:W3CDTF">2021-02-24T21:12:55Z</dcterms:modified>
</cp:coreProperties>
</file>